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5" r:id="rId4"/>
  </p:sldMasterIdLst>
  <p:notesMasterIdLst>
    <p:notesMasterId r:id="rId5"/>
  </p:notesMasterIdLst>
  <p:sldIdLst>
    <p:sldId id="256" r:id="rId6"/>
    <p:sldId id="257" r:id="rId7"/>
    <p:sldId id="258" r:id="rId8"/>
    <p:sldId id="259" r:id="rId9"/>
    <p:sldId id="260" r:id="rId10"/>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presProps.xml" Type="http://schemas.openxmlformats.org/officeDocument/2006/relationships/presProps" Id="rId2"/><Relationship Target="theme/theme2.xml" Type="http://schemas.openxmlformats.org/officeDocument/2006/relationships/theme" Id="rId1"/><Relationship Target="slides/slide5.xml" Type="http://schemas.openxmlformats.org/officeDocument/2006/relationships/slide" Id="rId10"/><Relationship Target="slideMasters/slideMaster1.xml" Type="http://schemas.openxmlformats.org/officeDocument/2006/relationships/slideMaster" Id="rId4"/><Relationship Target="tableStyles.xml" Type="http://schemas.openxmlformats.org/officeDocument/2006/relationships/tableStyles" Id="rId3"/><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4" name="Shape 34"/>
        <p:cNvGrpSpPr/>
        <p:nvPr/>
      </p:nvGrpSpPr>
      <p:grpSpPr>
        <a:xfrm>
          <a:off y="0" x="0"/>
          <a:ext cy="0" cx="0"/>
          <a:chOff y="0" x="0"/>
          <a:chExt cy="0" cx="0"/>
        </a:xfrm>
      </p:grpSpPr>
      <p:sp>
        <p:nvSpPr>
          <p:cNvPr id="35" name="Shape 35"/>
          <p:cNvSpPr txBox="1"/>
          <p:nvPr>
            <p:ph idx="12" type="sldNum"/>
          </p:nvPr>
        </p:nvSpPr>
        <p:spPr>
          <a:xfrm>
            <a:off y="8685213"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None/>
            </a:pPr>
            <a:r>
              <a:rPr lang="en"/>
              <a:t> </a:t>
            </a:r>
          </a:p>
        </p:txBody>
      </p:sp>
      <p:sp>
        <p:nvSpPr>
          <p:cNvPr id="36" name="Shape 36"/>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a:noFill/>
          </a:ln>
        </p:spPr>
      </p:sp>
      <p:sp>
        <p:nvSpPr>
          <p:cNvPr id="37" name="Shape 37"/>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lgn="l" rtl="0" lvl="0" marR="0" indent="0" marL="0">
              <a:spcBef>
                <a:spcPts val="0"/>
              </a:spcBef>
              <a:buNone/>
            </a:pPr>
            <a:r>
              <a:t/>
            </a:r>
            <a:endParaRPr strike="noStrike" u="none" b="0" cap="none" baseline="0" sz="1200" i="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2" name="Shape 42"/>
        <p:cNvGrpSpPr/>
        <p:nvPr/>
      </p:nvGrpSpPr>
      <p:grpSpPr>
        <a:xfrm>
          <a:off y="0" x="0"/>
          <a:ext cy="0" cx="0"/>
          <a:chOff y="0" x="0"/>
          <a:chExt cy="0" cx="0"/>
        </a:xfrm>
      </p:grpSpPr>
      <p:sp>
        <p:nvSpPr>
          <p:cNvPr id="43" name="Shape 4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4" name="Shape 4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0" name="Shape 60"/>
        <p:cNvGrpSpPr/>
        <p:nvPr/>
      </p:nvGrpSpPr>
      <p:grpSpPr>
        <a:xfrm>
          <a:off y="0" x="0"/>
          <a:ext cy="0" cx="0"/>
          <a:chOff y="0" x="0"/>
          <a:chExt cy="0" cx="0"/>
        </a:xfrm>
      </p:grpSpPr>
      <p:sp>
        <p:nvSpPr>
          <p:cNvPr id="61" name="Shape 6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2" name="Shape 62"/>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600"/>
              </a:spcBef>
              <a:buClr>
                <a:schemeClr val="dk1"/>
              </a:buClr>
              <a:buSzPct val="100000"/>
              <a:buFont typeface="Arial"/>
              <a:buNone/>
            </a:pPr>
            <a:r>
              <a:rPr lang="en">
                <a:solidFill>
                  <a:schemeClr val="dk1"/>
                </a:solidFill>
              </a:rPr>
              <a:t>GRITS combines complex machine learning algorithms with expert networks to apply the sciences of disease ecology and epidemiology to diagnosing big data for near-real-time disease situation awareness.</a:t>
            </a:r>
          </a:p>
          <a:p>
            <a:pPr rtl="0" lvl="0">
              <a:spcBef>
                <a:spcPts val="600"/>
              </a:spcBef>
              <a:buClr>
                <a:schemeClr val="dk1"/>
              </a:buClr>
              <a:buFont typeface="Arial"/>
              <a:buNone/>
            </a:pPr>
            <a:r>
              <a:t/>
            </a:r>
            <a:endParaRPr>
              <a:solidFill>
                <a:schemeClr val="dk1"/>
              </a:solidFill>
            </a:endParaRPr>
          </a:p>
          <a:p>
            <a:pPr rtl="0" lvl="0">
              <a:spcBef>
                <a:spcPts val="0"/>
              </a:spcBef>
              <a:buClr>
                <a:schemeClr val="dk1"/>
              </a:buClr>
              <a:buSzPct val="100000"/>
              <a:buFont typeface="Arial"/>
              <a:buNone/>
            </a:pPr>
            <a:r>
              <a:rPr lang="en">
                <a:solidFill>
                  <a:schemeClr val="dk1"/>
                </a:solidFill>
              </a:rPr>
              <a:t>Overall, we deploy science at the core of our systems to assemble near-real-time information in a manner that supports decision makers with diagnostic tools built by, and for, the digital disease ecology community. The diagnostic results generated by GRITS have immediate applications for risk mapping, outbreak prediction, and early warning of microbial threats.</a:t>
            </a:r>
          </a:p>
          <a:p>
            <a:pPr rtl="0" lvl="0">
              <a:spcBef>
                <a:spcPts val="0"/>
              </a:spcBef>
              <a:buClr>
                <a:schemeClr val="dk1"/>
              </a:buClr>
              <a:buSzPct val="100000"/>
              <a:buFont typeface="Arial"/>
              <a:buNone/>
            </a:pPr>
            <a:r>
              <a:rPr b="1" lang="en">
                <a:solidFill>
                  <a:schemeClr val="dk1"/>
                </a:solidFill>
              </a:rPr>
              <a:t>Diagnose</a:t>
            </a:r>
            <a:r>
              <a:rPr lang="en">
                <a:solidFill>
                  <a:schemeClr val="dk1"/>
                </a:solidFill>
              </a:rPr>
              <a:t> - Identify the disease(s) described in a resource. Return a ranked list of diseases with quantitative metrics of certainty (differential diagnoses).</a:t>
            </a:r>
          </a:p>
          <a:p>
            <a:pPr rtl="0" lvl="0">
              <a:spcBef>
                <a:spcPts val="0"/>
              </a:spcBef>
              <a:buClr>
                <a:schemeClr val="dk1"/>
              </a:buClr>
              <a:buSzPct val="100000"/>
              <a:buFont typeface="Arial"/>
              <a:buNone/>
            </a:pPr>
            <a:r>
              <a:rPr b="1" lang="en">
                <a:solidFill>
                  <a:schemeClr val="dk1"/>
                </a:solidFill>
              </a:rPr>
              <a:t>Mine</a:t>
            </a:r>
            <a:r>
              <a:rPr lang="en">
                <a:solidFill>
                  <a:schemeClr val="dk1"/>
                </a:solidFill>
              </a:rPr>
              <a:t> - Extract the key components of document via automated analysis, collective annotation, and expert curation. Return a set of relevant information.</a:t>
            </a:r>
          </a:p>
          <a:p>
            <a:pPr rtl="0" lvl="0">
              <a:spcBef>
                <a:spcPts val="0"/>
              </a:spcBef>
              <a:buClr>
                <a:schemeClr val="dk1"/>
              </a:buClr>
              <a:buSzPct val="100000"/>
              <a:buFont typeface="Arial"/>
              <a:buNone/>
            </a:pPr>
            <a:r>
              <a:rPr b="1" lang="en">
                <a:solidFill>
                  <a:schemeClr val="dk1"/>
                </a:solidFill>
              </a:rPr>
              <a:t>Recommend</a:t>
            </a:r>
            <a:r>
              <a:rPr lang="en">
                <a:solidFill>
                  <a:schemeClr val="dk1"/>
                </a:solidFill>
              </a:rPr>
              <a:t> - Expand the materials available to the analyst. Return a collection of recommended resources that provide historic and contemporary context.</a:t>
            </a:r>
          </a:p>
          <a:p>
            <a:pPr rtl="0" lvl="0">
              <a:spcBef>
                <a:spcPts val="0"/>
              </a:spcBef>
              <a:buClr>
                <a:schemeClr val="dk1"/>
              </a:buClr>
              <a:buSzPct val="100000"/>
              <a:buFont typeface="Arial"/>
              <a:buNone/>
            </a:pPr>
            <a:r>
              <a:rPr b="1" lang="en">
                <a:solidFill>
                  <a:schemeClr val="dk1"/>
                </a:solidFill>
              </a:rPr>
              <a:t>Filter</a:t>
            </a:r>
            <a:r>
              <a:rPr lang="en">
                <a:solidFill>
                  <a:schemeClr val="dk1"/>
                </a:solidFill>
              </a:rPr>
              <a:t> - Reduce the complexity of the data feed by selecting those documents that meet diagnostic criteria of interest to the analyst. Return a filtered subset of data.</a:t>
            </a:r>
          </a:p>
          <a:p>
            <a:pPr rtl="0" lvl="0">
              <a:spcBef>
                <a:spcPts val="0"/>
              </a:spcBef>
              <a:buClr>
                <a:schemeClr val="dk1"/>
              </a:buClr>
              <a:buSzPct val="100000"/>
              <a:buFont typeface="Arial"/>
              <a:buNone/>
            </a:pPr>
            <a:r>
              <a:rPr b="1" lang="en">
                <a:solidFill>
                  <a:schemeClr val="dk1"/>
                </a:solidFill>
              </a:rPr>
              <a:t>Connect</a:t>
            </a:r>
            <a:r>
              <a:rPr lang="en">
                <a:solidFill>
                  <a:schemeClr val="dk1"/>
                </a:solidFill>
              </a:rPr>
              <a:t> - Relate the material to underlying ontologies to provide a decision framework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8" name="Shape 68"/>
        <p:cNvGrpSpPr/>
        <p:nvPr/>
      </p:nvGrpSpPr>
      <p:grpSpPr>
        <a:xfrm>
          <a:off y="0" x="0"/>
          <a:ext cy="0" cx="0"/>
          <a:chOff y="0" x="0"/>
          <a:chExt cy="0" cx="0"/>
        </a:xfrm>
      </p:grpSpPr>
      <p:sp>
        <p:nvSpPr>
          <p:cNvPr id="69" name="Shape 6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0" name="Shape 7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8" name="Shape 78"/>
        <p:cNvGrpSpPr/>
        <p:nvPr/>
      </p:nvGrpSpPr>
      <p:grpSpPr>
        <a:xfrm>
          <a:off y="0" x="0"/>
          <a:ext cy="0" cx="0"/>
          <a:chOff y="0" x="0"/>
          <a:chExt cy="0" cx="0"/>
        </a:xfrm>
      </p:grpSpPr>
      <p:sp>
        <p:nvSpPr>
          <p:cNvPr id="79" name="Shape 7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0" name="Shape 8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7.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txBox="1"/>
          <p:nvPr>
            <p:ph idx="1" type="subTitle"/>
          </p:nvPr>
        </p:nvSpPr>
        <p:spPr>
          <a:xfrm>
            <a:off y="3786737" x="685800"/>
            <a:ext cy="1046400" cx="7772400"/>
          </a:xfrm>
          <a:prstGeom prst="rect">
            <a:avLst/>
          </a:prstGeom>
        </p:spPr>
        <p:txBody>
          <a:bodyPr bIns="91425" rIns="91425" lIns="91425" t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
        <p:nvSpPr>
          <p:cNvPr id="9" name="Shape 9"/>
          <p:cNvSpPr txBox="1"/>
          <p:nvPr>
            <p:ph type="ctrTitle"/>
          </p:nvPr>
        </p:nvSpPr>
        <p:spPr>
          <a:xfrm>
            <a:off y="2111123" x="685800"/>
            <a:ext cy="1546500"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0" name="Shape 10"/>
        <p:cNvGrpSpPr/>
        <p:nvPr/>
      </p:nvGrpSpPr>
      <p:grpSpPr>
        <a:xfrm>
          <a:off y="0" x="0"/>
          <a:ext cy="0" cx="0"/>
          <a:chOff y="0" x="0"/>
          <a:chExt cy="0" cx="0"/>
        </a:xfrm>
      </p:grpSpPr>
      <p:sp>
        <p:nvSpPr>
          <p:cNvPr id="11" name="Shape 11"/>
          <p:cNvSpPr txBox="1"/>
          <p:nvPr>
            <p:ph type="title"/>
          </p:nvPr>
        </p:nvSpPr>
        <p:spPr>
          <a:xfrm>
            <a:off y="274637" x="457200"/>
            <a:ext cy="11432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2" name="Shape 12"/>
          <p:cNvSpPr txBox="1"/>
          <p:nvPr>
            <p:ph idx="1" type="body"/>
          </p:nvPr>
        </p:nvSpPr>
        <p:spPr>
          <a:xfrm>
            <a:off y="1600200" x="457200"/>
            <a:ext cy="4967700"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3" name="Shape 13"/>
        <p:cNvGrpSpPr/>
        <p:nvPr/>
      </p:nvGrpSpPr>
      <p:grpSpPr>
        <a:xfrm>
          <a:off y="0" x="0"/>
          <a:ext cy="0" cx="0"/>
          <a:chOff y="0" x="0"/>
          <a:chExt cy="0" cx="0"/>
        </a:xfrm>
      </p:grpSpPr>
      <p:sp>
        <p:nvSpPr>
          <p:cNvPr id="14" name="Shape 14"/>
          <p:cNvSpPr txBox="1"/>
          <p:nvPr>
            <p:ph type="title"/>
          </p:nvPr>
        </p:nvSpPr>
        <p:spPr>
          <a:xfrm>
            <a:off y="274637" x="457200"/>
            <a:ext cy="11432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 type="body"/>
          </p:nvPr>
        </p:nvSpPr>
        <p:spPr>
          <a:xfrm>
            <a:off y="1600200" x="457200"/>
            <a:ext cy="4967700"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6" name="Shape 16"/>
          <p:cNvSpPr txBox="1"/>
          <p:nvPr>
            <p:ph idx="2" type="body"/>
          </p:nvPr>
        </p:nvSpPr>
        <p:spPr>
          <a:xfrm>
            <a:off y="1600200" x="4692273"/>
            <a:ext cy="4967700"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7" name="Shape 17"/>
        <p:cNvGrpSpPr/>
        <p:nvPr/>
      </p:nvGrpSpPr>
      <p:grpSpPr>
        <a:xfrm>
          <a:off y="0" x="0"/>
          <a:ext cy="0" cx="0"/>
          <a:chOff y="0" x="0"/>
          <a:chExt cy="0" cx="0"/>
        </a:xfrm>
      </p:grpSpPr>
      <p:sp>
        <p:nvSpPr>
          <p:cNvPr id="18" name="Shape 18"/>
          <p:cNvSpPr txBox="1"/>
          <p:nvPr>
            <p:ph type="title"/>
          </p:nvPr>
        </p:nvSpPr>
        <p:spPr>
          <a:xfrm>
            <a:off y="274637" x="457200"/>
            <a:ext cy="11432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19" name="Shape 19"/>
        <p:cNvGrpSpPr/>
        <p:nvPr/>
      </p:nvGrpSpPr>
      <p:grpSpPr>
        <a:xfrm>
          <a:off y="0" x="0"/>
          <a:ext cy="0" cx="0"/>
          <a:chOff y="0" x="0"/>
          <a:chExt cy="0" cx="0"/>
        </a:xfrm>
      </p:grpSpPr>
      <p:sp>
        <p:nvSpPr>
          <p:cNvPr id="20" name="Shape 20"/>
          <p:cNvSpPr txBox="1"/>
          <p:nvPr>
            <p:ph idx="1" type="body"/>
          </p:nvPr>
        </p:nvSpPr>
        <p:spPr>
          <a:xfrm>
            <a:off y="5875078" x="457200"/>
            <a:ext cy="692700" cx="8229600"/>
          </a:xfrm>
          <a:prstGeom prst="rect">
            <a:avLst/>
          </a:prstGeom>
        </p:spPr>
        <p:txBody>
          <a:bodyPr bIns="91425" rIns="91425" lIns="91425" tIns="91425" anchor="t" anchorCtr="0"/>
          <a:lstStyle>
            <a:lvl1pPr algn="ctr">
              <a:spcBef>
                <a:spcPts val="0"/>
              </a:spcBef>
              <a:buClr>
                <a:schemeClr val="dk1"/>
              </a:buClr>
              <a:buSzPct val="100000"/>
              <a:buNone/>
              <a:defRPr sz="1800">
                <a:solidFill>
                  <a:schemeClr val="dk1"/>
                </a:solidFill>
              </a:defRPr>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1" name="Shape 21"/>
        <p:cNvGrpSpPr/>
        <p:nvPr/>
      </p:nvGrpSpPr>
      <p:grpSpPr>
        <a:xfrm>
          <a:off y="0" x="0"/>
          <a:ext cy="0" cx="0"/>
          <a:chOff y="0" x="0"/>
          <a:chExt cy="0" cx="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2" name="Shape 22"/>
        <p:cNvGrpSpPr/>
        <p:nvPr/>
      </p:nvGrpSpPr>
      <p:grpSpPr>
        <a:xfrm>
          <a:off y="0" x="0"/>
          <a:ext cy="0" cx="0"/>
          <a:chOff y="0" x="0"/>
          <a:chExt cy="0" cx="0"/>
        </a:xfrm>
      </p:grpSpPr>
      <p:sp>
        <p:nvSpPr>
          <p:cNvPr id="23" name="Shape 23"/>
          <p:cNvSpPr txBox="1"/>
          <p:nvPr>
            <p:ph type="title"/>
          </p:nvPr>
        </p:nvSpPr>
        <p:spPr>
          <a:xfrm>
            <a:off y="274637" x="457200"/>
            <a:ext cy="1143299" cx="8229600"/>
          </a:xfrm>
          <a:prstGeom prst="rect">
            <a:avLst/>
          </a:prstGeom>
          <a:noFill/>
          <a:ln>
            <a:noFill/>
          </a:ln>
        </p:spPr>
        <p:txBody>
          <a:bodyPr bIns="91425" rIns="91425" lIns="91425" t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4" name="Shape 24"/>
          <p:cNvSpPr txBox="1"/>
          <p:nvPr>
            <p:ph idx="1" type="body"/>
          </p:nvPr>
        </p:nvSpPr>
        <p:spPr>
          <a:xfrm>
            <a:off y="1600200" x="457200"/>
            <a:ext cy="4526100" cx="8229600"/>
          </a:xfrm>
          <a:prstGeom prst="rect">
            <a:avLst/>
          </a:prstGeom>
          <a:noFill/>
          <a:ln>
            <a:noFill/>
          </a:ln>
        </p:spPr>
        <p:txBody>
          <a:bodyPr bIns="91425" rIns="91425" lIns="91425" tIns="91425" anchor="t" anchorCtr="0"/>
          <a:lstStyle>
            <a:lvl1pPr algn="l" rtl="0" indent="-139700" marL="342900">
              <a:spcBef>
                <a:spcPts val="640"/>
              </a:spcBef>
              <a:buClr>
                <a:schemeClr val="dk1"/>
              </a:buClr>
              <a:buFont typeface="Arial"/>
              <a:buChar char="•"/>
              <a:defRPr/>
            </a:lvl1pPr>
            <a:lvl2pPr algn="l" rtl="0" indent="-107950" marL="742950">
              <a:spcBef>
                <a:spcPts val="560"/>
              </a:spcBef>
              <a:buClr>
                <a:schemeClr val="dk1"/>
              </a:buClr>
              <a:buFont typeface="Arial"/>
              <a:buChar char="–"/>
              <a:defRPr/>
            </a:lvl2pPr>
            <a:lvl3pPr algn="l" rtl="0" indent="-76200" marL="1143000">
              <a:spcBef>
                <a:spcPts val="480"/>
              </a:spcBef>
              <a:buClr>
                <a:schemeClr val="dk1"/>
              </a:buClr>
              <a:buFont typeface="Arial"/>
              <a:buChar char="•"/>
              <a:defRPr/>
            </a:lvl3pPr>
            <a:lvl4pPr algn="l" rtl="0" indent="-101600" marL="1600200">
              <a:spcBef>
                <a:spcPts val="400"/>
              </a:spcBef>
              <a:buClr>
                <a:schemeClr val="dk1"/>
              </a:buClr>
              <a:buFont typeface="Arial"/>
              <a:buChar char="–"/>
              <a:defRPr/>
            </a:lvl4pPr>
            <a:lvl5pPr algn="l" rtl="0" indent="-101600" marL="2057400">
              <a:spcBef>
                <a:spcPts val="400"/>
              </a:spcBef>
              <a:buClr>
                <a:schemeClr val="dk1"/>
              </a:buClr>
              <a:buFont typeface="Arial"/>
              <a:buChar char="»"/>
              <a:defRPr/>
            </a:lvl5pPr>
            <a:lvl6pPr algn="l" rtl="0" indent="-101600" marL="2514600">
              <a:spcBef>
                <a:spcPts val="400"/>
              </a:spcBef>
              <a:buClr>
                <a:schemeClr val="dk1"/>
              </a:buClr>
              <a:buFont typeface="Arial"/>
              <a:buChar char="•"/>
              <a:defRPr/>
            </a:lvl6pPr>
            <a:lvl7pPr algn="l" rtl="0" indent="-101600" marL="2971800">
              <a:spcBef>
                <a:spcPts val="400"/>
              </a:spcBef>
              <a:buClr>
                <a:schemeClr val="dk1"/>
              </a:buClr>
              <a:buFont typeface="Arial"/>
              <a:buChar char="•"/>
              <a:defRPr/>
            </a:lvl7pPr>
            <a:lvl8pPr algn="l" rtl="0" indent="-101600" marL="3429000">
              <a:spcBef>
                <a:spcPts val="400"/>
              </a:spcBef>
              <a:buClr>
                <a:schemeClr val="dk1"/>
              </a:buClr>
              <a:buFont typeface="Arial"/>
              <a:buChar char="•"/>
              <a:defRPr/>
            </a:lvl8pPr>
            <a:lvl9pPr algn="l" rtl="0" indent="-101600" marL="3886200">
              <a:spcBef>
                <a:spcPts val="400"/>
              </a:spcBef>
              <a:buClr>
                <a:schemeClr val="dk1"/>
              </a:buClr>
              <a:buFont typeface="Arial"/>
              <a:buChar char="•"/>
              <a:defRPr/>
            </a:lvl9pPr>
          </a:lstStyle>
          <a:p/>
        </p:txBody>
      </p:sp>
      <p:sp>
        <p:nvSpPr>
          <p:cNvPr id="25" name="Shape 25"/>
          <p:cNvSpPr txBox="1"/>
          <p:nvPr>
            <p:ph idx="10" type="dt"/>
          </p:nvPr>
        </p:nvSpPr>
        <p:spPr>
          <a:xfrm>
            <a:off y="6356350" x="457200"/>
            <a:ext cy="365099" cx="2133599"/>
          </a:xfrm>
          <a:prstGeom prst="rect">
            <a:avLst/>
          </a:prstGeom>
          <a:noFill/>
          <a:ln>
            <a:noFill/>
          </a:ln>
        </p:spPr>
        <p:txBody>
          <a:bodyPr bIns="91425" rIns="91425" lIns="91425" tIns="91425" anchor="ctr"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26" name="Shape 26"/>
          <p:cNvSpPr txBox="1"/>
          <p:nvPr>
            <p:ph idx="11" type="ftr"/>
          </p:nvPr>
        </p:nvSpPr>
        <p:spPr>
          <a:xfrm>
            <a:off y="6356350" x="3124200"/>
            <a:ext cy="365099" cx="2895600"/>
          </a:xfrm>
          <a:prstGeom prst="rect">
            <a:avLst/>
          </a:prstGeom>
          <a:noFill/>
          <a:ln>
            <a:noFill/>
          </a:ln>
        </p:spPr>
        <p:txBody>
          <a:bodyPr bIns="91425" rIns="91425" lIns="91425" tIns="91425" anchor="ctr"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27" name="Shape 27"/>
          <p:cNvSpPr txBox="1"/>
          <p:nvPr>
            <p:ph idx="12" type="sldNum"/>
          </p:nvPr>
        </p:nvSpPr>
        <p:spPr>
          <a:xfrm>
            <a:off y="6356350" x="6553200"/>
            <a:ext cy="365099" cx="2133599"/>
          </a:xfrm>
          <a:prstGeom prst="rect">
            <a:avLst/>
          </a:prstGeom>
          <a:noFill/>
          <a:ln>
            <a:noFill/>
          </a:ln>
        </p:spPr>
        <p:txBody>
          <a:bodyPr bIns="91425" rIns="91425" lIns="91425" tIns="91425" anchor="ctr"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1.xml" Type="http://schemas.openxmlformats.org/officeDocument/2006/relationships/theme" Id="rId8"/><Relationship Target="../slideLayouts/slideLayout7.xml" Type="http://schemas.openxmlformats.org/officeDocument/2006/relationships/slideLayout"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lt1"/>
            </a:gs>
            <a:gs pos="30000">
              <a:schemeClr val="lt1"/>
            </a:gs>
            <a:gs pos="100000">
              <a:schemeClr val="lt2"/>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74637" x="457200"/>
            <a:ext cy="1143299" cx="8229600"/>
          </a:xfrm>
          <a:prstGeom prst="rect">
            <a:avLst/>
          </a:prstGeom>
          <a:noFill/>
          <a:ln>
            <a:noFill/>
          </a:ln>
        </p:spPr>
        <p:txBody>
          <a:bodyPr bIns="91425" rIns="91425" lIns="91425" tIns="91425" anchor="b" anchorCtr="0"/>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y="1600200" x="457200"/>
            <a:ext cy="4967700" cx="8229600"/>
          </a:xfrm>
          <a:prstGeom prst="rect">
            <a:avLst/>
          </a:prstGeom>
          <a:noFill/>
          <a:ln>
            <a:noFill/>
          </a:ln>
        </p:spPr>
        <p:txBody>
          <a:bodyPr bIns="91425" rIns="91425" lIns="91425" tIns="91425" anchor="t" anchorCtr="0"/>
          <a:lstStyle>
            <a:lvl1pPr>
              <a:spcBef>
                <a:spcPts val="600"/>
              </a:spcBef>
              <a:buSzPct val="100000"/>
              <a:defRPr sz="3000"/>
            </a:lvl1pPr>
            <a:lvl2pPr>
              <a:spcBef>
                <a:spcPts val="480"/>
              </a:spcBef>
              <a:buSzPct val="100000"/>
              <a:defRPr sz="2400"/>
            </a:lvl2pPr>
            <a:lvl3pPr>
              <a:spcBef>
                <a:spcPts val="480"/>
              </a:spcBef>
              <a:buSzPct val="100000"/>
              <a:defRPr sz="2400"/>
            </a:lvl3pPr>
            <a:lvl4pPr>
              <a:spcBef>
                <a:spcPts val="360"/>
              </a:spcBef>
              <a:buSzPct val="100000"/>
              <a:defRPr sz="1800"/>
            </a:lvl4pPr>
            <a:lvl5pPr>
              <a:spcBef>
                <a:spcPts val="360"/>
              </a:spcBef>
              <a:buSzPct val="100000"/>
              <a:defRPr sz="1800"/>
            </a:lvl5pPr>
            <a:lvl6pPr>
              <a:spcBef>
                <a:spcPts val="360"/>
              </a:spcBef>
              <a:buSzPct val="100000"/>
              <a:defRPr sz="1800"/>
            </a:lvl6pPr>
            <a:lvl7pPr>
              <a:spcBef>
                <a:spcPts val="360"/>
              </a:spcBef>
              <a:buSzPct val="100000"/>
              <a:defRPr sz="1800"/>
            </a:lvl7pPr>
            <a:lvl8pPr>
              <a:spcBef>
                <a:spcPts val="360"/>
              </a:spcBef>
              <a:buSzPct val="100000"/>
              <a:defRPr sz="1800"/>
            </a:lvl8pPr>
            <a:lvl9pPr>
              <a:spcBef>
                <a:spcPts val="360"/>
              </a:spcBef>
              <a:buSzPct val="100000"/>
              <a:defRPr sz="1800"/>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 id="2147483654" r:id="rId7"/>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7.xml" Type="http://schemas.openxmlformats.org/officeDocument/2006/relationships/slideLayout" Id="rId1"/><Relationship Target="../media/image06.png" Type="http://schemas.openxmlformats.org/officeDocument/2006/relationships/image" Id="rId4"/><Relationship Target="../media/image05.pn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7.xml" Type="http://schemas.openxmlformats.org/officeDocument/2006/relationships/slideLayout" Id="rId1"/><Relationship Target="../media/image08.pn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media/image08.png" Type="http://schemas.openxmlformats.org/officeDocument/2006/relationships/image" Id="rId10"/><Relationship Target="../media/image02.png" Type="http://schemas.openxmlformats.org/officeDocument/2006/relationships/image" Id="rId4"/><Relationship Target="../media/image09.png" Type="http://schemas.openxmlformats.org/officeDocument/2006/relationships/image" Id="rId3"/><Relationship Target="../media/image07.png" Type="http://schemas.openxmlformats.org/officeDocument/2006/relationships/image" Id="rId9"/><Relationship Target="../media/image00.png" Type="http://schemas.openxmlformats.org/officeDocument/2006/relationships/image" Id="rId6"/><Relationship Target="../media/image04.png" Type="http://schemas.openxmlformats.org/officeDocument/2006/relationships/image" Id="rId5"/><Relationship Target="../media/image03.png" Type="http://schemas.openxmlformats.org/officeDocument/2006/relationships/image" Id="rId8"/><Relationship Target="../media/image01.png" Type="http://schemas.openxmlformats.org/officeDocument/2006/relationships/image" Id="rId7"/></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 Target="../media/image00.png" Type="http://schemas.openxmlformats.org/officeDocument/2006/relationships/image" Id="rId4"/><Relationship Target="../media/image11.png" Type="http://schemas.openxmlformats.org/officeDocument/2006/relationships/image" Id="rId3"/><Relationship Target="../media/image08.png" Type="http://schemas.openxmlformats.org/officeDocument/2006/relationships/image" Id="rId5"/></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4.xml" Type="http://schemas.openxmlformats.org/officeDocument/2006/relationships/slideLayout" Id="rId1"/><Relationship Target="../media/image08.png" Type="http://schemas.openxmlformats.org/officeDocument/2006/relationships/image" Id="rId4"/><Relationship Target="../media/image10.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 name="Shape 28"/>
        <p:cNvGrpSpPr/>
        <p:nvPr/>
      </p:nvGrpSpPr>
      <p:grpSpPr>
        <a:xfrm>
          <a:off y="0" x="0"/>
          <a:ext cy="0" cx="0"/>
          <a:chOff y="0" x="0"/>
          <a:chExt cy="0" cx="0"/>
        </a:xfrm>
      </p:grpSpPr>
      <p:pic>
        <p:nvPicPr>
          <p:cNvPr id="29" name="Shape 29"/>
          <p:cNvPicPr preferRelativeResize="0"/>
          <p:nvPr/>
        </p:nvPicPr>
        <p:blipFill rotWithShape="1">
          <a:blip r:embed="rId3">
            <a:alphaModFix/>
          </a:blip>
          <a:srcRect t="8290" b="8299" r="15116" l="7122"/>
          <a:stretch/>
        </p:blipFill>
        <p:spPr>
          <a:xfrm>
            <a:off y="0" x="-12"/>
            <a:ext cy="6858000" cx="9144000"/>
          </a:xfrm>
          <a:prstGeom prst="rect">
            <a:avLst/>
          </a:prstGeom>
          <a:noFill/>
          <a:ln>
            <a:noFill/>
          </a:ln>
        </p:spPr>
      </p:pic>
      <p:sp>
        <p:nvSpPr>
          <p:cNvPr id="30" name="Shape 30"/>
          <p:cNvSpPr txBox="1"/>
          <p:nvPr/>
        </p:nvSpPr>
        <p:spPr>
          <a:xfrm>
            <a:off y="1896197" x="685800"/>
            <a:ext cy="1001700" cx="7772400"/>
          </a:xfrm>
          <a:prstGeom prst="rect">
            <a:avLst/>
          </a:prstGeom>
          <a:noFill/>
          <a:ln>
            <a:noFill/>
          </a:ln>
        </p:spPr>
        <p:txBody>
          <a:bodyPr bIns="45700" rIns="91425" lIns="91425" tIns="45700" anchor="ctr" anchorCtr="0">
            <a:noAutofit/>
          </a:bodyPr>
          <a:lstStyle/>
          <a:p>
            <a:pPr algn="ctr" rtl="0" lvl="0">
              <a:spcBef>
                <a:spcPts val="0"/>
              </a:spcBef>
              <a:buClr>
                <a:schemeClr val="dk1"/>
              </a:buClr>
              <a:buSzPct val="27500"/>
              <a:buFont typeface="Arial"/>
              <a:buNone/>
            </a:pPr>
            <a:r>
              <a:rPr sz="4000" lang="en">
                <a:solidFill>
                  <a:schemeClr val="dk1"/>
                </a:solidFill>
              </a:rPr>
              <a:t>EcoHealth Alliance Tech Team </a:t>
            </a:r>
          </a:p>
          <a:p>
            <a:pPr algn="ctr" rtl="0" lvl="0" marR="0" indent="0" marL="0">
              <a:spcBef>
                <a:spcPts val="0"/>
              </a:spcBef>
              <a:buClr>
                <a:schemeClr val="dk1"/>
              </a:buClr>
              <a:buFont typeface="Calibri"/>
              <a:buNone/>
            </a:pPr>
            <a:r>
              <a:t/>
            </a:r>
            <a:endParaRPr b="1" sz="4400">
              <a:solidFill>
                <a:schemeClr val="dk1"/>
              </a:solidFill>
              <a:latin typeface="Calibri"/>
              <a:ea typeface="Calibri"/>
              <a:cs typeface="Calibri"/>
              <a:sym typeface="Calibri"/>
            </a:endParaRPr>
          </a:p>
        </p:txBody>
      </p:sp>
      <p:sp>
        <p:nvSpPr>
          <p:cNvPr id="31" name="Shape 31"/>
          <p:cNvSpPr txBox="1"/>
          <p:nvPr/>
        </p:nvSpPr>
        <p:spPr>
          <a:xfrm>
            <a:off y="2839833" x="1596300"/>
            <a:ext cy="925499" cx="5951400"/>
          </a:xfrm>
          <a:prstGeom prst="rect">
            <a:avLst/>
          </a:prstGeom>
          <a:noFill/>
          <a:ln>
            <a:noFill/>
          </a:ln>
        </p:spPr>
        <p:txBody>
          <a:bodyPr bIns="91425" rIns="91425" lIns="91425" tIns="91425" anchor="t" anchorCtr="0">
            <a:noAutofit/>
          </a:bodyPr>
          <a:lstStyle/>
          <a:p>
            <a:pPr algn="ctr">
              <a:spcBef>
                <a:spcPts val="0"/>
              </a:spcBef>
              <a:buNone/>
            </a:pPr>
            <a:r>
              <a:rPr sz="1800" lang="en">
                <a:solidFill>
                  <a:schemeClr val="dk1"/>
                </a:solidFill>
              </a:rPr>
              <a:t>Working at the cutting edge of digital disease surveillance the team develops tools to collect and analyze the unprecedented quantity of online information pertaining to disease events to rapidly identify emerging infectious disease threats as they occur. </a:t>
            </a:r>
          </a:p>
        </p:txBody>
      </p:sp>
      <p:pic>
        <p:nvPicPr>
          <p:cNvPr id="32" name="Shape 32"/>
          <p:cNvPicPr preferRelativeResize="0"/>
          <p:nvPr/>
        </p:nvPicPr>
        <p:blipFill>
          <a:blip r:embed="rId4">
            <a:alphaModFix/>
          </a:blip>
          <a:stretch>
            <a:fillRect/>
          </a:stretch>
        </p:blipFill>
        <p:spPr>
          <a:xfrm>
            <a:off y="4261667" x="7048124"/>
            <a:ext cy="1425424" cx="1418150"/>
          </a:xfrm>
          <a:prstGeom prst="rect">
            <a:avLst/>
          </a:prstGeom>
          <a:noFill/>
          <a:ln>
            <a:noFill/>
          </a:ln>
        </p:spPr>
      </p:pic>
      <p:sp>
        <p:nvSpPr>
          <p:cNvPr id="33" name="Shape 33"/>
          <p:cNvSpPr txBox="1"/>
          <p:nvPr/>
        </p:nvSpPr>
        <p:spPr>
          <a:xfrm>
            <a:off y="5687108" x="6739600"/>
            <a:ext cy="694800" cx="2035199"/>
          </a:xfrm>
          <a:prstGeom prst="rect">
            <a:avLst/>
          </a:prstGeom>
          <a:noFill/>
          <a:ln>
            <a:noFill/>
          </a:ln>
        </p:spPr>
        <p:txBody>
          <a:bodyPr bIns="91425" rIns="91425" lIns="91425" tIns="91425" anchor="t" anchorCtr="0">
            <a:noAutofit/>
          </a:bodyPr>
          <a:lstStyle/>
          <a:p>
            <a:pPr algn="ctr" rtl="0" lvl="0">
              <a:spcBef>
                <a:spcPts val="0"/>
              </a:spcBef>
              <a:buNone/>
            </a:pPr>
            <a:r>
              <a:rPr lang="en"/>
              <a:t>Dr. Andrew G. Huff </a:t>
            </a:r>
          </a:p>
          <a:p>
            <a:pPr algn="ctr" rtl="0" lvl="0">
              <a:spcBef>
                <a:spcPts val="0"/>
              </a:spcBef>
              <a:buNone/>
            </a:pPr>
            <a:r>
              <a:rPr lang="en"/>
              <a:t>Ph.D., M.S.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 name="Shape 38"/>
        <p:cNvGrpSpPr/>
        <p:nvPr/>
      </p:nvGrpSpPr>
      <p:grpSpPr>
        <a:xfrm>
          <a:off y="0" x="0"/>
          <a:ext cy="0" cx="0"/>
          <a:chOff y="0" x="0"/>
          <a:chExt cy="0" cx="0"/>
        </a:xfrm>
      </p:grpSpPr>
      <p:sp>
        <p:nvSpPr>
          <p:cNvPr id="39" name="Shape 39"/>
          <p:cNvSpPr txBox="1"/>
          <p:nvPr>
            <p:ph type="title"/>
          </p:nvPr>
        </p:nvSpPr>
        <p:spPr>
          <a:xfrm>
            <a:off y="274637" x="457200"/>
            <a:ext cy="1143299" cx="8229600"/>
          </a:xfrm>
          <a:prstGeom prst="rect">
            <a:avLst/>
          </a:prstGeom>
        </p:spPr>
        <p:txBody>
          <a:bodyPr bIns="91425" rIns="91425" lIns="91425" tIns="91425" anchor="ctr" anchorCtr="0">
            <a:noAutofit/>
          </a:bodyPr>
          <a:lstStyle/>
          <a:p>
            <a:pPr>
              <a:spcBef>
                <a:spcPts val="0"/>
              </a:spcBef>
              <a:buNone/>
            </a:pPr>
            <a:r>
              <a:rPr sz="3200" lang="en"/>
              <a:t>Digital Disease Surveillance Tools</a:t>
            </a:r>
          </a:p>
        </p:txBody>
      </p:sp>
      <p:pic>
        <p:nvPicPr>
          <p:cNvPr id="40" name="Shape 40"/>
          <p:cNvPicPr preferRelativeResize="0"/>
          <p:nvPr/>
        </p:nvPicPr>
        <p:blipFill>
          <a:blip r:embed="rId3">
            <a:alphaModFix/>
          </a:blip>
          <a:stretch>
            <a:fillRect/>
          </a:stretch>
        </p:blipFill>
        <p:spPr>
          <a:xfrm>
            <a:off y="5851275" x="5958149"/>
            <a:ext cy="774749" cx="3049777"/>
          </a:xfrm>
          <a:prstGeom prst="rect">
            <a:avLst/>
          </a:prstGeom>
          <a:noFill/>
          <a:ln>
            <a:noFill/>
          </a:ln>
        </p:spPr>
      </p:pic>
      <p:sp>
        <p:nvSpPr>
          <p:cNvPr id="41" name="Shape 41"/>
          <p:cNvSpPr txBox="1"/>
          <p:nvPr/>
        </p:nvSpPr>
        <p:spPr>
          <a:xfrm>
            <a:off y="1164600" x="457200"/>
            <a:ext cy="4528800" cx="7788899"/>
          </a:xfrm>
          <a:prstGeom prst="rect">
            <a:avLst/>
          </a:prstGeom>
          <a:noFill/>
          <a:ln>
            <a:noFill/>
          </a:ln>
        </p:spPr>
        <p:txBody>
          <a:bodyPr bIns="91425" rIns="91425" lIns="91425" tIns="91425" anchor="t" anchorCtr="0">
            <a:noAutofit/>
          </a:bodyPr>
          <a:lstStyle/>
          <a:p>
            <a:pPr rtl="0" lvl="0">
              <a:spcBef>
                <a:spcPts val="0"/>
              </a:spcBef>
              <a:buNone/>
            </a:pPr>
            <a:r>
              <a:t/>
            </a:r>
            <a:endParaRPr sz="2400">
              <a:solidFill>
                <a:schemeClr val="dk1"/>
              </a:solidFill>
            </a:endParaRPr>
          </a:p>
          <a:p>
            <a:pPr rtl="0" lvl="0" indent="-381000" marL="457200">
              <a:spcBef>
                <a:spcPts val="0"/>
              </a:spcBef>
              <a:buClr>
                <a:schemeClr val="dk1"/>
              </a:buClr>
              <a:buSzPct val="100000"/>
              <a:buFont typeface="Arial"/>
              <a:buChar char="●"/>
            </a:pPr>
            <a:r>
              <a:rPr sz="2400" lang="en">
                <a:solidFill>
                  <a:schemeClr val="dk1"/>
                </a:solidFill>
              </a:rPr>
              <a:t>Capable of near-real-time quantitative analyses</a:t>
            </a:r>
          </a:p>
          <a:p>
            <a:pPr rtl="0">
              <a:spcBef>
                <a:spcPts val="0"/>
              </a:spcBef>
              <a:buNone/>
            </a:pPr>
            <a:r>
              <a:t/>
            </a:r>
            <a:endParaRPr sz="2400">
              <a:solidFill>
                <a:schemeClr val="dk1"/>
              </a:solidFill>
            </a:endParaRPr>
          </a:p>
          <a:p>
            <a:pPr rtl="0" lvl="0" indent="-381000" marL="457200">
              <a:spcBef>
                <a:spcPts val="0"/>
              </a:spcBef>
              <a:buClr>
                <a:schemeClr val="dk1"/>
              </a:buClr>
              <a:buSzPct val="100000"/>
              <a:buFont typeface="Arial"/>
              <a:buChar char="●"/>
            </a:pPr>
            <a:r>
              <a:rPr sz="2400" lang="en">
                <a:solidFill>
                  <a:schemeClr val="dk1"/>
                </a:solidFill>
              </a:rPr>
              <a:t>Trained on the latest analytical methods</a:t>
            </a:r>
          </a:p>
          <a:p>
            <a:pPr rtl="0" lvl="0">
              <a:spcBef>
                <a:spcPts val="0"/>
              </a:spcBef>
              <a:buNone/>
            </a:pPr>
            <a:r>
              <a:t/>
            </a:r>
            <a:endParaRPr sz="2400">
              <a:solidFill>
                <a:schemeClr val="dk1"/>
              </a:solidFill>
            </a:endParaRPr>
          </a:p>
          <a:p>
            <a:pPr rtl="0" lvl="0" indent="-381000" marL="457200">
              <a:spcBef>
                <a:spcPts val="0"/>
              </a:spcBef>
              <a:buClr>
                <a:schemeClr val="dk1"/>
              </a:buClr>
              <a:buSzPct val="100000"/>
              <a:buFont typeface="Arial"/>
              <a:buChar char="●"/>
            </a:pPr>
            <a:r>
              <a:rPr sz="2400" lang="en">
                <a:solidFill>
                  <a:schemeClr val="dk1"/>
                </a:solidFill>
              </a:rPr>
              <a:t>Complex natural language processing capabilities</a:t>
            </a:r>
          </a:p>
          <a:p>
            <a:pPr rtl="0" lvl="0">
              <a:spcBef>
                <a:spcPts val="0"/>
              </a:spcBef>
              <a:buNone/>
            </a:pPr>
            <a:r>
              <a:t/>
            </a:r>
            <a:endParaRPr sz="2400">
              <a:solidFill>
                <a:schemeClr val="dk1"/>
              </a:solidFill>
            </a:endParaRPr>
          </a:p>
          <a:p>
            <a:pPr rtl="0" lvl="0" indent="-381000" marL="457200">
              <a:spcBef>
                <a:spcPts val="0"/>
              </a:spcBef>
              <a:buClr>
                <a:schemeClr val="dk1"/>
              </a:buClr>
              <a:buSzPct val="100000"/>
              <a:buFont typeface="Arial"/>
              <a:buChar char="●"/>
            </a:pPr>
            <a:r>
              <a:rPr sz="2400" lang="en">
                <a:solidFill>
                  <a:schemeClr val="dk1"/>
                </a:solidFill>
              </a:rPr>
              <a:t>Include explicit metrics of certainty</a:t>
            </a:r>
          </a:p>
          <a:p>
            <a:pPr rtl="0" lvl="0">
              <a:spcBef>
                <a:spcPts val="0"/>
              </a:spcBef>
              <a:buNone/>
            </a:pPr>
            <a:r>
              <a:t/>
            </a:r>
            <a:endParaRPr sz="2400">
              <a:solidFill>
                <a:schemeClr val="dk1"/>
              </a:solidFill>
            </a:endParaRPr>
          </a:p>
          <a:p>
            <a:pPr rtl="0" lvl="0" indent="-381000" marL="457200">
              <a:spcBef>
                <a:spcPts val="0"/>
              </a:spcBef>
              <a:buClr>
                <a:schemeClr val="dk1"/>
              </a:buClr>
              <a:buSzPct val="100000"/>
              <a:buFont typeface="Arial"/>
              <a:buChar char="●"/>
            </a:pPr>
            <a:r>
              <a:rPr sz="2400" lang="en">
                <a:solidFill>
                  <a:schemeClr val="dk1"/>
                </a:solidFill>
              </a:rPr>
              <a:t>Created with expert solicitation for maximum user friendliness and utility</a:t>
            </a:r>
          </a:p>
          <a:p>
            <a:pPr rtl="0" lvl="0">
              <a:spcBef>
                <a:spcPts val="0"/>
              </a:spcBef>
              <a:buNone/>
            </a:pPr>
            <a:r>
              <a:t/>
            </a:r>
            <a:endParaRPr sz="2400">
              <a:solidFill>
                <a:schemeClr val="dk1"/>
              </a:solidFill>
            </a:endParaRPr>
          </a:p>
          <a:p>
            <a:pPr lvl="0" indent="-381000" marL="457200">
              <a:spcBef>
                <a:spcPts val="0"/>
              </a:spcBef>
              <a:buClr>
                <a:schemeClr val="dk1"/>
              </a:buClr>
              <a:buSzPct val="100000"/>
              <a:buFont typeface="Arial"/>
              <a:buChar char="●"/>
            </a:pPr>
            <a:r>
              <a:rPr sz="2400" lang="en">
                <a:solidFill>
                  <a:schemeClr val="dk1"/>
                </a:solidFill>
              </a:rPr>
              <a:t>Applied to a wide range of data feeds</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 name="Shape 45"/>
        <p:cNvGrpSpPr/>
        <p:nvPr/>
      </p:nvGrpSpPr>
      <p:grpSpPr>
        <a:xfrm>
          <a:off y="0" x="0"/>
          <a:ext cy="0" cx="0"/>
          <a:chOff y="0" x="0"/>
          <a:chExt cy="0" cx="0"/>
        </a:xfrm>
      </p:grpSpPr>
      <p:sp>
        <p:nvSpPr>
          <p:cNvPr id="46" name="Shape 46"/>
          <p:cNvSpPr txBox="1"/>
          <p:nvPr>
            <p:ph type="title"/>
          </p:nvPr>
        </p:nvSpPr>
        <p:spPr>
          <a:xfrm>
            <a:off y="-233362" x="609600"/>
            <a:ext cy="1143299" cx="8229600"/>
          </a:xfrm>
          <a:prstGeom prst="rect">
            <a:avLst/>
          </a:prstGeom>
        </p:spPr>
        <p:txBody>
          <a:bodyPr bIns="91425" rIns="91425" lIns="91425" tIns="91425" anchor="b" anchorCtr="0">
            <a:noAutofit/>
          </a:bodyPr>
          <a:lstStyle/>
          <a:p>
            <a:pPr rtl="0" lvl="0">
              <a:spcBef>
                <a:spcPts val="0"/>
              </a:spcBef>
              <a:buNone/>
            </a:pPr>
            <a:r>
              <a:rPr sz="2400" lang="en"/>
              <a:t>GRITS: Global Rapid Identification Tool System</a:t>
            </a:r>
          </a:p>
        </p:txBody>
      </p:sp>
      <p:sp>
        <p:nvSpPr>
          <p:cNvPr id="47" name="Shape 47"/>
          <p:cNvSpPr txBox="1"/>
          <p:nvPr>
            <p:ph idx="1" type="body"/>
          </p:nvPr>
        </p:nvSpPr>
        <p:spPr>
          <a:xfrm>
            <a:off y="683766" x="624750"/>
            <a:ext cy="915299" cx="7894500"/>
          </a:xfrm>
          <a:prstGeom prst="rect">
            <a:avLst/>
          </a:prstGeom>
        </p:spPr>
        <p:txBody>
          <a:bodyPr bIns="91425" rIns="91425" lIns="91425" tIns="91425" anchor="t" anchorCtr="0">
            <a:noAutofit/>
          </a:bodyPr>
          <a:lstStyle/>
          <a:p>
            <a:pPr rtl="0" lvl="0">
              <a:spcBef>
                <a:spcPts val="0"/>
              </a:spcBef>
              <a:buNone/>
            </a:pPr>
            <a:r>
              <a:rPr sz="1700" lang="en">
                <a:solidFill>
                  <a:schemeClr val="dk1"/>
                </a:solidFill>
              </a:rPr>
              <a:t>Combines natural language processing and machine learning algorithms with expert networks to apply the sciences of disease ecology and epidemiology to diagnosing big data for near-real-time disease situation awareness.</a:t>
            </a:r>
          </a:p>
          <a:p>
            <a:pPr rtl="0" lvl="0">
              <a:spcBef>
                <a:spcPts val="0"/>
              </a:spcBef>
              <a:buNone/>
            </a:pPr>
            <a:r>
              <a:t/>
            </a:r>
            <a:endParaRPr sz="1100">
              <a:solidFill>
                <a:schemeClr val="dk1"/>
              </a:solidFill>
            </a:endParaRPr>
          </a:p>
          <a:p>
            <a:pPr rtl="0" lvl="0">
              <a:spcBef>
                <a:spcPts val="0"/>
              </a:spcBef>
              <a:buNone/>
            </a:pPr>
            <a:r>
              <a:t/>
            </a:r>
            <a:endParaRPr sz="1100">
              <a:solidFill>
                <a:schemeClr val="dk1"/>
              </a:solidFill>
            </a:endParaRPr>
          </a:p>
          <a:p>
            <a:pPr rtl="0" lvl="0">
              <a:spcBef>
                <a:spcPts val="0"/>
              </a:spcBef>
              <a:buClr>
                <a:schemeClr val="dk1"/>
              </a:buClr>
              <a:buFont typeface="Arial"/>
              <a:buNone/>
            </a:pPr>
            <a:r>
              <a:t/>
            </a:r>
            <a:endParaRPr sz="1100">
              <a:solidFill>
                <a:schemeClr val="dk1"/>
              </a:solidFill>
            </a:endParaRPr>
          </a:p>
        </p:txBody>
      </p:sp>
      <p:pic>
        <p:nvPicPr>
          <p:cNvPr id="48" name="Shape 48"/>
          <p:cNvPicPr preferRelativeResize="0"/>
          <p:nvPr/>
        </p:nvPicPr>
        <p:blipFill>
          <a:blip r:embed="rId3">
            <a:alphaModFix/>
          </a:blip>
          <a:stretch>
            <a:fillRect/>
          </a:stretch>
        </p:blipFill>
        <p:spPr>
          <a:xfrm>
            <a:off y="6421420" x="6481076"/>
            <a:ext cy="219749" cx="920199"/>
          </a:xfrm>
          <a:prstGeom prst="rect">
            <a:avLst/>
          </a:prstGeom>
          <a:noFill/>
          <a:ln>
            <a:noFill/>
          </a:ln>
        </p:spPr>
      </p:pic>
      <p:pic>
        <p:nvPicPr>
          <p:cNvPr id="49" name="Shape 49"/>
          <p:cNvPicPr preferRelativeResize="0"/>
          <p:nvPr/>
        </p:nvPicPr>
        <p:blipFill>
          <a:blip r:embed="rId4">
            <a:alphaModFix/>
          </a:blip>
          <a:stretch>
            <a:fillRect/>
          </a:stretch>
        </p:blipFill>
        <p:spPr>
          <a:xfrm>
            <a:off y="6315138" x="7463128"/>
            <a:ext cy="432284" cx="705899"/>
          </a:xfrm>
          <a:prstGeom prst="rect">
            <a:avLst/>
          </a:prstGeom>
          <a:noFill/>
          <a:ln>
            <a:noFill/>
          </a:ln>
        </p:spPr>
      </p:pic>
      <p:pic>
        <p:nvPicPr>
          <p:cNvPr id="50" name="Shape 50"/>
          <p:cNvPicPr preferRelativeResize="0"/>
          <p:nvPr/>
        </p:nvPicPr>
        <p:blipFill>
          <a:blip r:embed="rId5">
            <a:alphaModFix/>
          </a:blip>
          <a:stretch>
            <a:fillRect/>
          </a:stretch>
        </p:blipFill>
        <p:spPr>
          <a:xfrm>
            <a:off y="6367420" x="8169025"/>
            <a:ext cy="327750" cx="983250"/>
          </a:xfrm>
          <a:prstGeom prst="rect">
            <a:avLst/>
          </a:prstGeom>
          <a:noFill/>
          <a:ln>
            <a:noFill/>
          </a:ln>
        </p:spPr>
      </p:pic>
      <p:pic>
        <p:nvPicPr>
          <p:cNvPr id="51" name="Shape 51"/>
          <p:cNvPicPr preferRelativeResize="0"/>
          <p:nvPr/>
        </p:nvPicPr>
        <p:blipFill>
          <a:blip r:embed="rId6">
            <a:alphaModFix/>
          </a:blip>
          <a:stretch>
            <a:fillRect/>
          </a:stretch>
        </p:blipFill>
        <p:spPr>
          <a:xfrm>
            <a:off y="274633" x="209975"/>
            <a:ext cy="327750" cx="327750"/>
          </a:xfrm>
          <a:prstGeom prst="rect">
            <a:avLst/>
          </a:prstGeom>
          <a:noFill/>
          <a:ln>
            <a:noFill/>
          </a:ln>
        </p:spPr>
      </p:pic>
      <p:sp>
        <p:nvSpPr>
          <p:cNvPr id="52" name="Shape 52"/>
          <p:cNvSpPr txBox="1"/>
          <p:nvPr/>
        </p:nvSpPr>
        <p:spPr>
          <a:xfrm>
            <a:off y="5841633" x="514775"/>
            <a:ext cy="915299" cx="5751899"/>
          </a:xfrm>
          <a:prstGeom prst="rect">
            <a:avLst/>
          </a:prstGeom>
          <a:noFill/>
          <a:ln>
            <a:noFill/>
          </a:ln>
        </p:spPr>
        <p:txBody>
          <a:bodyPr bIns="91425" rIns="91425" lIns="91425" tIns="91425" anchor="t" anchorCtr="0">
            <a:noAutofit/>
          </a:bodyPr>
          <a:lstStyle/>
          <a:p>
            <a:pPr rtl="0" lvl="0">
              <a:spcBef>
                <a:spcPts val="0"/>
              </a:spcBef>
              <a:buNone/>
            </a:pPr>
            <a:r>
              <a:rPr b="1" sz="1800" lang="en"/>
              <a:t>Applications</a:t>
            </a:r>
            <a:r>
              <a:rPr sz="1800" lang="en"/>
              <a:t>: risk mapping, outbreak prediction, decision support, early warning of microbial threats</a:t>
            </a:r>
          </a:p>
        </p:txBody>
      </p:sp>
      <p:sp>
        <p:nvSpPr>
          <p:cNvPr id="53" name="Shape 53"/>
          <p:cNvSpPr/>
          <p:nvPr/>
        </p:nvSpPr>
        <p:spPr>
          <a:xfrm>
            <a:off y="2856866" x="285425"/>
            <a:ext cy="915299" cx="2745000"/>
          </a:xfrm>
          <a:prstGeom prst="roundRect">
            <a:avLst>
              <a:gd fmla="val 16667" name="adj"/>
            </a:avLst>
          </a:prstGeom>
          <a:solidFill>
            <a:srgbClr val="93C47D"/>
          </a:solidFill>
          <a:ln w="19050" cap="flat">
            <a:solidFill>
              <a:srgbClr val="000000"/>
            </a:solidFill>
            <a:prstDash val="solid"/>
            <a:round/>
            <a:headEnd w="med" len="med" type="none"/>
            <a:tailEnd w="med" len="med" type="none"/>
          </a:ln>
        </p:spPr>
        <p:txBody>
          <a:bodyPr bIns="91425" rIns="91425" lIns="91425" tIns="91425" anchor="ctr" anchorCtr="0">
            <a:noAutofit/>
          </a:bodyPr>
          <a:lstStyle/>
          <a:p>
            <a:pPr algn="ctr" rtl="0" lvl="0">
              <a:spcBef>
                <a:spcPts val="0"/>
              </a:spcBef>
              <a:buNone/>
            </a:pPr>
            <a:r>
              <a:rPr b="1" sz="1800" lang="en"/>
              <a:t>Differential Diagnosis</a:t>
            </a:r>
          </a:p>
        </p:txBody>
      </p:sp>
      <p:sp>
        <p:nvSpPr>
          <p:cNvPr id="54" name="Shape 54"/>
          <p:cNvSpPr/>
          <p:nvPr/>
        </p:nvSpPr>
        <p:spPr>
          <a:xfrm>
            <a:off y="2044066" x="6325375"/>
            <a:ext cy="915299" cx="2745000"/>
          </a:xfrm>
          <a:prstGeom prst="roundRect">
            <a:avLst>
              <a:gd fmla="val 16667" name="adj"/>
            </a:avLst>
          </a:prstGeom>
          <a:solidFill>
            <a:srgbClr val="93C47D"/>
          </a:solidFill>
          <a:ln w="19050" cap="flat">
            <a:solidFill>
              <a:srgbClr val="000000"/>
            </a:solidFill>
            <a:prstDash val="solid"/>
            <a:round/>
            <a:headEnd w="med" len="med" type="none"/>
            <a:tailEnd w="med" len="med" type="none"/>
          </a:ln>
        </p:spPr>
        <p:txBody>
          <a:bodyPr bIns="91425" rIns="91425" lIns="91425" tIns="91425" anchor="ctr" anchorCtr="0">
            <a:noAutofit/>
          </a:bodyPr>
          <a:lstStyle/>
          <a:p>
            <a:pPr algn="ctr" rtl="0" lvl="0">
              <a:spcBef>
                <a:spcPts val="0"/>
              </a:spcBef>
              <a:buNone/>
            </a:pPr>
            <a:r>
              <a:rPr b="1" sz="1800" lang="en"/>
              <a:t>Recommendation</a:t>
            </a:r>
          </a:p>
        </p:txBody>
      </p:sp>
      <p:sp>
        <p:nvSpPr>
          <p:cNvPr id="55" name="Shape 55"/>
          <p:cNvSpPr/>
          <p:nvPr/>
        </p:nvSpPr>
        <p:spPr>
          <a:xfrm>
            <a:off y="2450466" x="3305400"/>
            <a:ext cy="915299" cx="2745000"/>
          </a:xfrm>
          <a:prstGeom prst="roundRect">
            <a:avLst>
              <a:gd fmla="val 16667" name="adj"/>
            </a:avLst>
          </a:prstGeom>
          <a:solidFill>
            <a:srgbClr val="93C47D"/>
          </a:solidFill>
          <a:ln w="19050" cap="flat">
            <a:solidFill>
              <a:srgbClr val="000000"/>
            </a:solidFill>
            <a:prstDash val="solid"/>
            <a:round/>
            <a:headEnd w="med" len="med" type="none"/>
            <a:tailEnd w="med" len="med" type="none"/>
          </a:ln>
        </p:spPr>
        <p:txBody>
          <a:bodyPr bIns="91425" rIns="91425" lIns="91425" tIns="91425" anchor="ctr" anchorCtr="0">
            <a:noAutofit/>
          </a:bodyPr>
          <a:lstStyle/>
          <a:p>
            <a:pPr algn="ctr" rtl="0" lvl="0">
              <a:spcBef>
                <a:spcPts val="0"/>
              </a:spcBef>
              <a:buNone/>
            </a:pPr>
            <a:r>
              <a:rPr b="1" sz="1800" lang="en"/>
              <a:t>Information Extraction</a:t>
            </a:r>
          </a:p>
        </p:txBody>
      </p:sp>
      <p:pic>
        <p:nvPicPr>
          <p:cNvPr id="56" name="Shape 56"/>
          <p:cNvPicPr preferRelativeResize="0"/>
          <p:nvPr/>
        </p:nvPicPr>
        <p:blipFill>
          <a:blip r:embed="rId7">
            <a:alphaModFix/>
          </a:blip>
          <a:stretch>
            <a:fillRect/>
          </a:stretch>
        </p:blipFill>
        <p:spPr>
          <a:xfrm>
            <a:off y="4089600" x="285421"/>
            <a:ext cy="1157874" cx="2717002"/>
          </a:xfrm>
          <a:prstGeom prst="rect">
            <a:avLst/>
          </a:prstGeom>
          <a:noFill/>
          <a:ln w="19050" cap="flat">
            <a:solidFill>
              <a:srgbClr val="000000"/>
            </a:solidFill>
            <a:prstDash val="solid"/>
            <a:round/>
            <a:headEnd w="med" len="med" type="none"/>
            <a:tailEnd w="med" len="med" type="none"/>
          </a:ln>
        </p:spPr>
      </p:pic>
      <p:pic>
        <p:nvPicPr>
          <p:cNvPr id="57" name="Shape 57"/>
          <p:cNvPicPr preferRelativeResize="0"/>
          <p:nvPr/>
        </p:nvPicPr>
        <p:blipFill>
          <a:blip r:embed="rId8">
            <a:alphaModFix/>
          </a:blip>
          <a:stretch>
            <a:fillRect/>
          </a:stretch>
        </p:blipFill>
        <p:spPr>
          <a:xfrm>
            <a:off y="3730133" x="3348750"/>
            <a:ext cy="1032116" cx="2701650"/>
          </a:xfrm>
          <a:prstGeom prst="rect">
            <a:avLst/>
          </a:prstGeom>
          <a:noFill/>
          <a:ln w="19050" cap="flat">
            <a:solidFill>
              <a:srgbClr val="000000"/>
            </a:solidFill>
            <a:prstDash val="solid"/>
            <a:round/>
            <a:headEnd w="med" len="med" type="none"/>
            <a:tailEnd w="med" len="med" type="none"/>
          </a:ln>
        </p:spPr>
      </p:pic>
      <p:pic>
        <p:nvPicPr>
          <p:cNvPr id="58" name="Shape 58"/>
          <p:cNvPicPr preferRelativeResize="0"/>
          <p:nvPr/>
        </p:nvPicPr>
        <p:blipFill>
          <a:blip r:embed="rId9">
            <a:alphaModFix/>
          </a:blip>
          <a:stretch>
            <a:fillRect/>
          </a:stretch>
        </p:blipFill>
        <p:spPr>
          <a:xfrm>
            <a:off y="3157400" x="6372225"/>
            <a:ext cy="1761001" cx="2716999"/>
          </a:xfrm>
          <a:prstGeom prst="rect">
            <a:avLst/>
          </a:prstGeom>
          <a:noFill/>
          <a:ln w="28575" cap="flat">
            <a:solidFill>
              <a:schemeClr val="dk2"/>
            </a:solidFill>
            <a:prstDash val="solid"/>
            <a:round/>
            <a:headEnd w="med" len="med" type="none"/>
            <a:tailEnd w="med" len="med" type="none"/>
          </a:ln>
        </p:spPr>
      </p:pic>
      <p:pic>
        <p:nvPicPr>
          <p:cNvPr id="59" name="Shape 59"/>
          <p:cNvPicPr preferRelativeResize="0"/>
          <p:nvPr/>
        </p:nvPicPr>
        <p:blipFill>
          <a:blip r:embed="rId10">
            <a:alphaModFix/>
          </a:blip>
          <a:stretch>
            <a:fillRect/>
          </a:stretch>
        </p:blipFill>
        <p:spPr>
          <a:xfrm>
            <a:off y="5841613" x="6765850"/>
            <a:ext cy="473525" cx="1864051"/>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3" name="Shape 63"/>
        <p:cNvGrpSpPr/>
        <p:nvPr/>
      </p:nvGrpSpPr>
      <p:grpSpPr>
        <a:xfrm>
          <a:off y="0" x="0"/>
          <a:ext cy="0" cx="0"/>
          <a:chOff y="0" x="0"/>
          <a:chExt cy="0" cx="0"/>
        </a:xfrm>
      </p:grpSpPr>
      <p:pic>
        <p:nvPicPr>
          <p:cNvPr id="64" name="Shape 64"/>
          <p:cNvPicPr preferRelativeResize="0"/>
          <p:nvPr/>
        </p:nvPicPr>
        <p:blipFill>
          <a:blip r:embed="rId3">
            <a:alphaModFix/>
          </a:blip>
          <a:stretch>
            <a:fillRect/>
          </a:stretch>
        </p:blipFill>
        <p:spPr>
          <a:xfrm>
            <a:off y="1040850" x="419975"/>
            <a:ext cy="5074575" cx="8085489"/>
          </a:xfrm>
          <a:prstGeom prst="rect">
            <a:avLst/>
          </a:prstGeom>
          <a:noFill/>
          <a:ln w="19050" cap="flat">
            <a:solidFill>
              <a:srgbClr val="000000"/>
            </a:solidFill>
            <a:prstDash val="solid"/>
            <a:round/>
            <a:headEnd w="med" len="med" type="none"/>
            <a:tailEnd w="med" len="med" type="none"/>
          </a:ln>
        </p:spPr>
      </p:pic>
      <p:pic>
        <p:nvPicPr>
          <p:cNvPr id="65" name="Shape 65"/>
          <p:cNvPicPr preferRelativeResize="0"/>
          <p:nvPr/>
        </p:nvPicPr>
        <p:blipFill>
          <a:blip r:embed="rId4">
            <a:alphaModFix/>
          </a:blip>
          <a:stretch>
            <a:fillRect/>
          </a:stretch>
        </p:blipFill>
        <p:spPr>
          <a:xfrm>
            <a:off y="571708" x="1767775"/>
            <a:ext cy="327750" cx="327750"/>
          </a:xfrm>
          <a:prstGeom prst="rect">
            <a:avLst/>
          </a:prstGeom>
          <a:noFill/>
          <a:ln>
            <a:noFill/>
          </a:ln>
        </p:spPr>
      </p:pic>
      <p:sp>
        <p:nvSpPr>
          <p:cNvPr id="66" name="Shape 66"/>
          <p:cNvSpPr txBox="1"/>
          <p:nvPr>
            <p:ph type="title"/>
          </p:nvPr>
        </p:nvSpPr>
        <p:spPr>
          <a:xfrm>
            <a:off y="591450" x="1838550"/>
            <a:ext cy="449400" cx="5466899"/>
          </a:xfrm>
          <a:prstGeom prst="rect">
            <a:avLst/>
          </a:prstGeom>
        </p:spPr>
        <p:txBody>
          <a:bodyPr bIns="91425" rIns="91425" lIns="91425" tIns="91425" anchor="b" anchorCtr="0">
            <a:noAutofit/>
          </a:bodyPr>
          <a:lstStyle/>
          <a:p>
            <a:pPr algn="ctr" rtl="0" lvl="0">
              <a:spcBef>
                <a:spcPts val="0"/>
              </a:spcBef>
              <a:buNone/>
            </a:pPr>
            <a:r>
              <a:rPr sz="2400" lang="en"/>
              <a:t>The GRITS Diagnostic Dashboard</a:t>
            </a:r>
          </a:p>
        </p:txBody>
      </p:sp>
      <p:pic>
        <p:nvPicPr>
          <p:cNvPr id="67" name="Shape 67"/>
          <p:cNvPicPr preferRelativeResize="0"/>
          <p:nvPr/>
        </p:nvPicPr>
        <p:blipFill>
          <a:blip r:embed="rId5">
            <a:alphaModFix/>
          </a:blip>
          <a:stretch>
            <a:fillRect/>
          </a:stretch>
        </p:blipFill>
        <p:spPr>
          <a:xfrm>
            <a:off y="6246251" x="6870225"/>
            <a:ext cy="543049" cx="2137702"/>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y="0" x="0"/>
          <a:ext cy="0" cx="0"/>
          <a:chOff y="0" x="0"/>
          <a:chExt cy="0" cx="0"/>
        </a:xfrm>
      </p:grpSpPr>
      <p:pic>
        <p:nvPicPr>
          <p:cNvPr id="72" name="Shape 72"/>
          <p:cNvPicPr preferRelativeResize="0"/>
          <p:nvPr/>
        </p:nvPicPr>
        <p:blipFill>
          <a:blip r:embed="rId3">
            <a:alphaModFix/>
          </a:blip>
          <a:stretch>
            <a:fillRect/>
          </a:stretch>
        </p:blipFill>
        <p:spPr>
          <a:xfrm>
            <a:off y="1503150" x="0"/>
            <a:ext cy="3470325" cx="7415999"/>
          </a:xfrm>
          <a:prstGeom prst="rect">
            <a:avLst/>
          </a:prstGeom>
          <a:noFill/>
          <a:ln w="9525" cap="flat">
            <a:solidFill>
              <a:srgbClr val="000000"/>
            </a:solidFill>
            <a:prstDash val="solid"/>
            <a:round/>
            <a:headEnd w="med" len="med" type="none"/>
            <a:tailEnd w="med" len="med" type="none"/>
          </a:ln>
        </p:spPr>
      </p:pic>
      <p:sp>
        <p:nvSpPr>
          <p:cNvPr id="73" name="Shape 73"/>
          <p:cNvSpPr txBox="1"/>
          <p:nvPr>
            <p:ph type="title"/>
          </p:nvPr>
        </p:nvSpPr>
        <p:spPr>
          <a:xfrm>
            <a:off y="274637" x="457200"/>
            <a:ext cy="1143299" cx="8229600"/>
          </a:xfrm>
          <a:prstGeom prst="rect">
            <a:avLst/>
          </a:prstGeom>
        </p:spPr>
        <p:txBody>
          <a:bodyPr bIns="91425" rIns="91425" lIns="91425" tIns="91425" anchor="b" anchorCtr="0">
            <a:noAutofit/>
          </a:bodyPr>
          <a:lstStyle/>
          <a:p>
            <a:pPr algn="ctr">
              <a:spcBef>
                <a:spcPts val="0"/>
              </a:spcBef>
              <a:buNone/>
            </a:pPr>
            <a:r>
              <a:rPr sz="3200" lang="en"/>
              <a:t>Global Repository of</a:t>
            </a:r>
            <a:r>
              <a:rPr sz="3000" lang="en"/>
              <a:t> </a:t>
            </a:r>
            <a:r>
              <a:rPr sz="3200" lang="en"/>
              <a:t>Infectious Disease (SICKI/GRID)</a:t>
            </a:r>
          </a:p>
        </p:txBody>
      </p:sp>
      <p:pic>
        <p:nvPicPr>
          <p:cNvPr id="74" name="Shape 74"/>
          <p:cNvPicPr preferRelativeResize="0"/>
          <p:nvPr/>
        </p:nvPicPr>
        <p:blipFill>
          <a:blip r:embed="rId4">
            <a:alphaModFix/>
          </a:blip>
          <a:stretch>
            <a:fillRect/>
          </a:stretch>
        </p:blipFill>
        <p:spPr>
          <a:xfrm>
            <a:off y="5892078" x="6217849"/>
            <a:ext cy="627200" cx="2468952"/>
          </a:xfrm>
          <a:prstGeom prst="rect">
            <a:avLst/>
          </a:prstGeom>
          <a:noFill/>
          <a:ln>
            <a:noFill/>
          </a:ln>
        </p:spPr>
      </p:pic>
      <p:sp>
        <p:nvSpPr>
          <p:cNvPr id="75" name="Shape 75"/>
          <p:cNvSpPr txBox="1"/>
          <p:nvPr/>
        </p:nvSpPr>
        <p:spPr>
          <a:xfrm>
            <a:off y="4973475" x="0"/>
            <a:ext cy="914400" cx="7837800"/>
          </a:xfrm>
          <a:prstGeom prst="rect">
            <a:avLst/>
          </a:prstGeom>
          <a:noFill/>
          <a:ln>
            <a:noFill/>
          </a:ln>
        </p:spPr>
        <p:txBody>
          <a:bodyPr bIns="91425" rIns="91425" lIns="91425" tIns="91425" anchor="t" anchorCtr="0">
            <a:noAutofit/>
          </a:bodyPr>
          <a:lstStyle/>
          <a:p>
            <a:pPr>
              <a:spcBef>
                <a:spcPts val="0"/>
              </a:spcBef>
              <a:buNone/>
            </a:pPr>
            <a:r>
              <a:rPr sz="1800" lang="en">
                <a:solidFill>
                  <a:schemeClr val="dk1"/>
                </a:solidFill>
              </a:rPr>
              <a:t>A user-friendly and interactive website describing emerging infectious disease events between 1940 and 2013. All information was extracted directly from the literature and is displayed in maps, tables, and short narratives.</a:t>
            </a:r>
          </a:p>
        </p:txBody>
      </p:sp>
      <p:sp>
        <p:nvSpPr>
          <p:cNvPr id="76" name="Shape 76"/>
          <p:cNvSpPr txBox="1"/>
          <p:nvPr/>
        </p:nvSpPr>
        <p:spPr>
          <a:xfrm>
            <a:off y="1503225" x="7416000"/>
            <a:ext cy="3470400" cx="1727999"/>
          </a:xfrm>
          <a:prstGeom prst="rect">
            <a:avLst/>
          </a:prstGeom>
          <a:noFill/>
          <a:ln w="28575" cap="flat">
            <a:solidFill>
              <a:srgbClr val="6AA84F"/>
            </a:solidFill>
            <a:prstDash val="solid"/>
            <a:round/>
            <a:headEnd w="med" len="med" type="none"/>
            <a:tailEnd w="med" len="med" type="none"/>
          </a:ln>
        </p:spPr>
        <p:txBody>
          <a:bodyPr bIns="91425" rIns="91425" lIns="91425" tIns="91425" anchor="t" anchorCtr="0">
            <a:noAutofit/>
          </a:bodyPr>
          <a:lstStyle/>
          <a:p>
            <a:pPr rtl="0" lvl="0">
              <a:spcBef>
                <a:spcPts val="0"/>
              </a:spcBef>
              <a:buNone/>
            </a:pPr>
            <a:r>
              <a:rPr lang="en"/>
              <a:t>Impact metrics </a:t>
            </a:r>
          </a:p>
          <a:p>
            <a:pPr rtl="0">
              <a:spcBef>
                <a:spcPts val="0"/>
              </a:spcBef>
              <a:buNone/>
            </a:pPr>
            <a:r>
              <a:t/>
            </a:r>
            <a:endParaRPr/>
          </a:p>
          <a:p>
            <a:pPr rtl="0" lvl="0">
              <a:spcBef>
                <a:spcPts val="0"/>
              </a:spcBef>
              <a:buNone/>
            </a:pPr>
            <a:r>
              <a:rPr lang="en"/>
              <a:t>Drivers</a:t>
            </a:r>
          </a:p>
          <a:p>
            <a:pPr rtl="0">
              <a:spcBef>
                <a:spcPts val="0"/>
              </a:spcBef>
              <a:buNone/>
            </a:pPr>
            <a:r>
              <a:t/>
            </a:r>
            <a:endParaRPr>
              <a:solidFill>
                <a:schemeClr val="dk1"/>
              </a:solidFill>
            </a:endParaRPr>
          </a:p>
          <a:p>
            <a:pPr rtl="0" lvl="0">
              <a:spcBef>
                <a:spcPts val="0"/>
              </a:spcBef>
              <a:buNone/>
            </a:pPr>
            <a:r>
              <a:rPr lang="en">
                <a:solidFill>
                  <a:schemeClr val="dk1"/>
                </a:solidFill>
              </a:rPr>
              <a:t>Emergence types</a:t>
            </a:r>
          </a:p>
          <a:p>
            <a:pPr rtl="0">
              <a:spcBef>
                <a:spcPts val="0"/>
              </a:spcBef>
              <a:buNone/>
            </a:pPr>
            <a:r>
              <a:t/>
            </a:r>
            <a:endParaRPr/>
          </a:p>
          <a:p>
            <a:pPr rtl="0" lvl="0">
              <a:spcBef>
                <a:spcPts val="0"/>
              </a:spcBef>
              <a:buNone/>
            </a:pPr>
            <a:r>
              <a:rPr lang="en"/>
              <a:t>Clinical information</a:t>
            </a:r>
          </a:p>
          <a:p>
            <a:pPr rtl="0">
              <a:spcBef>
                <a:spcPts val="0"/>
              </a:spcBef>
              <a:buNone/>
            </a:pPr>
            <a:r>
              <a:t/>
            </a:r>
            <a:endParaRPr>
              <a:solidFill>
                <a:schemeClr val="dk1"/>
              </a:solidFill>
            </a:endParaRPr>
          </a:p>
          <a:p>
            <a:pPr rtl="0">
              <a:spcBef>
                <a:spcPts val="0"/>
              </a:spcBef>
              <a:buNone/>
            </a:pPr>
            <a:r>
              <a:rPr lang="en">
                <a:solidFill>
                  <a:schemeClr val="dk1"/>
                </a:solidFill>
              </a:rPr>
              <a:t>Host information</a:t>
            </a:r>
          </a:p>
          <a:p>
            <a:pPr rtl="0" lvl="0">
              <a:spcBef>
                <a:spcPts val="0"/>
              </a:spcBef>
              <a:buNone/>
            </a:pPr>
            <a:r>
              <a:rPr lang="en">
                <a:solidFill>
                  <a:schemeClr val="dk1"/>
                </a:solidFill>
              </a:rPr>
              <a:t> </a:t>
            </a:r>
          </a:p>
          <a:p>
            <a:pPr rtl="0">
              <a:spcBef>
                <a:spcPts val="0"/>
              </a:spcBef>
              <a:buNone/>
            </a:pPr>
            <a:r>
              <a:rPr lang="en"/>
              <a:t>Spatial &amp; Temporal information</a:t>
            </a:r>
          </a:p>
          <a:p>
            <a:pPr rtl="0">
              <a:spcBef>
                <a:spcPts val="0"/>
              </a:spcBef>
              <a:buNone/>
            </a:pPr>
            <a:r>
              <a:t/>
            </a:r>
            <a:endParaRPr/>
          </a:p>
          <a:p>
            <a:pPr lvl="0">
              <a:spcBef>
                <a:spcPts val="0"/>
              </a:spcBef>
              <a:buNone/>
            </a:pPr>
            <a:r>
              <a:rPr lang="en"/>
              <a:t>Many more….</a:t>
            </a:r>
          </a:p>
        </p:txBody>
      </p:sp>
      <p:sp>
        <p:nvSpPr>
          <p:cNvPr id="77" name="Shape 77"/>
          <p:cNvSpPr txBox="1"/>
          <p:nvPr/>
        </p:nvSpPr>
        <p:spPr>
          <a:xfrm>
            <a:off y="1417937" x="7416000"/>
            <a:ext cy="430500" cx="1727999"/>
          </a:xfrm>
          <a:prstGeom prst="rect">
            <a:avLst/>
          </a:prstGeom>
          <a:noFill/>
          <a:ln>
            <a:noFill/>
          </a:ln>
        </p:spPr>
        <p:txBody>
          <a:bodyPr bIns="91425" rIns="91425" lIns="91425" tIns="91425" anchor="t" anchorCtr="0">
            <a:noAutofit/>
          </a:bodyPr>
          <a:lstStyle/>
          <a:p>
            <a:pPr algn="ctr" rtl="0" lvl="0">
              <a:spcBef>
                <a:spcPts val="0"/>
              </a:spcBef>
              <a:buClr>
                <a:schemeClr val="dk1"/>
              </a:buClr>
              <a:buSzPct val="78571"/>
              <a:buFont typeface="Arial"/>
              <a:buNone/>
            </a:pPr>
            <a:r>
              <a:rPr b="1" lang="en">
                <a:solidFill>
                  <a:schemeClr val="dk1"/>
                </a:solidFill>
              </a:rPr>
              <a:t> </a:t>
            </a:r>
          </a:p>
          <a:p>
            <a:pPr algn="ctr">
              <a:spcBef>
                <a:spcPts val="0"/>
              </a:spcBef>
              <a:buNone/>
            </a:pPr>
            <a:r>
              <a:t/>
            </a:r>
            <a:endParaRP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light-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